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9" r:id="rId2"/>
    <p:sldId id="263" r:id="rId3"/>
    <p:sldId id="258" r:id="rId4"/>
    <p:sldId id="261" r:id="rId5"/>
    <p:sldId id="262" r:id="rId6"/>
    <p:sldId id="264" r:id="rId7"/>
    <p:sldId id="260" r:id="rId8"/>
    <p:sldId id="257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F87F9F-61EF-44CD-B6EF-2B7DB9FAA947}">
          <p14:sldIdLst>
            <p14:sldId id="259"/>
            <p14:sldId id="263"/>
            <p14:sldId id="258"/>
            <p14:sldId id="261"/>
            <p14:sldId id="262"/>
            <p14:sldId id="264"/>
            <p14:sldId id="260"/>
            <p14:sldId id="257"/>
            <p14:sldId id="265"/>
            <p14:sldId id="266"/>
            <p14:sldId id="268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80"/>
            <p14:sldId id="281"/>
          </p14:sldIdLst>
        </p14:section>
        <p14:section name="Раздел без заголовка" id="{12780EF8-254B-44A5-A60B-71589C23C44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A6C32-5AEE-4068-9206-08D496B74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33DCDD-18E5-46BE-9DC1-86001803F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E4DF6-AC2B-4CC0-A161-1D447DA6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D0A60-9791-4762-B5B0-FE7E63CE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97CB79-1A42-47E5-9956-BC77B54E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642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3B7CD-15E1-4113-9D6E-19418CE4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101CB-69C5-4A03-B07E-3495C4258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AD6A3F-0948-4006-A9F4-335BB6D9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C6584-3099-443E-A66B-66D83570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868E-773F-4F92-AF97-54265490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736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74BD6B-1625-4275-9FE8-3248B0483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B065B8-B716-4955-87C8-F959DF5F9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0F73B-E709-4CBC-991B-4583EFC7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2D6BA-2BEF-45B0-AAD6-73D75D01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D8149-EBB1-4958-BDC6-64B70BA6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334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DC5A6-D24D-4A41-BEB5-716FDA2F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97534-A25E-45C0-BDD1-E94FD1E04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2ED16-10BB-488D-BC38-C2669E36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E70DA-296E-4BAE-875A-BF6EDD84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64D34-8594-4006-8EE5-451862E2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415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DE714-6099-449E-9A5E-02B1248C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4F3DBA-CB96-448B-9206-70908014F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55B5E-C96B-4AD9-80E0-28A7FBB8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F9B48-EC8D-4605-BDC2-29368ABB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D2AC1-C216-40A7-955A-92D17A34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55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79955-77D1-4403-A410-4F046B9C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C55265-3C6D-405A-B2D5-6BE03DB12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C9FE00-36DE-45ED-BBE2-57E43B731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6C591-3DE0-4397-BE0B-26C27908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BD0F1-9741-460E-A002-D7582D4D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A8C7FB-9313-474E-9050-C3E5A2C4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49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47AE5-859E-4980-BE9B-038E3D7C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4023F-05A3-40F9-8060-94B9C2E8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C5AF8-356E-4655-955C-856DB3372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F8B72E-0ECB-4335-B7CF-00820D590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175433-3B53-4B63-AF46-DB68498ED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AB349F-1895-41AD-9C15-70456132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ED1293-D664-4272-9BC0-DD762627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3DEED-C63C-4F76-A9E6-6BF47116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32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C472E-15F0-417A-BA34-8C79D93E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04D96-9AB1-4130-BDB1-088AF1DC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5BD434-7BBE-4289-8CC3-EA1FD38C5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4EE86A-640F-4D9D-8E30-C9A8384F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04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A9AE90-5189-46EB-AFD0-1770ACD7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5EF8BF-9D3B-4547-86CE-72DD2BF8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86FDA1-2BCC-4BC1-AC74-96B71A7A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323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9F252-9FE6-4C6B-94E8-0C1FDF0D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34C22-5579-4E85-9824-A2778652B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E1CAAC-739D-4E1E-8168-2F4499D6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CAC583-5A56-467A-B46E-9C928817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F18508-B41F-4F15-BAEF-7E501CDE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FCE0B0-D77A-4D43-9D10-037A0965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08887-C659-4B5A-ACC6-ED1AD02A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EA826A-B79D-4B2C-851C-5C203AF5B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5F9C37-E4DB-4F26-BE93-B1D340B71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6F6F28-CCFD-47E8-A79A-6C184F0D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DCAD0B-6DA0-4AFB-AD98-EDD56A4C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AE170-D4B7-405B-A5ED-2B1F5191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84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ADF61-5536-46BA-8C6C-F96E8B5C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FA1AE9-895D-475F-BC82-4E3159453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E6061-5E68-4EBB-BC8B-613C4DAF1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4981-3B88-4E42-B8E9-4D317CC4BFE3}" type="datetimeFigureOut">
              <a:rPr lang="uk-UA" smtClean="0"/>
              <a:t>11.05.2021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AA434-9405-49F0-8606-2EEC08F6A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45CF-FD05-4A61-B199-4A30D33A6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180F6-C970-4143-9086-2EE3D451962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26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A3%D0%BA%D1%80%D0%B0%D1%97%D0%BD%D1%81%D1%8C%D0%BA%D0%B0_%D0%B3%D0%BE%D0%BB%D0%BE%D0%B2%D0%BD%D0%B0_%D0%B2%D0%B8%D0%B7%D0%B2%D0%BE%D0%BB%D1%8C%D0%BD%D0%B0_%D1%80%D0%B0%D0%B4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6100EE3D-60BD-4659-A2CB-C16B1629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07B5A-5C11-4116-ABB1-4B68CCC7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82" y="122831"/>
            <a:ext cx="8952931" cy="1567858"/>
          </a:xfrm>
        </p:spPr>
        <p:txBody>
          <a:bodyPr>
            <a:normAutofit fontScale="90000"/>
          </a:bodyPr>
          <a:lstStyle/>
          <a:p>
            <a:pPr algn="ctr"/>
            <a:br>
              <a:rPr lang="ru-RU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ПИСЬМЕННИКИ ФРОНТОВИКИ </a:t>
            </a:r>
            <a:br>
              <a:rPr lang="ru-RU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ЇХ КНИЖКИ ПРО ВІЙНУ</a:t>
            </a:r>
            <a:br>
              <a:rPr lang="ru-RU" b="1" cap="all" dirty="0">
                <a:solidFill>
                  <a:srgbClr val="BF7B94"/>
                </a:solidFill>
                <a:effectLst/>
                <a:latin typeface="Yanone Kaffeesatz"/>
              </a:rPr>
            </a:br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E95D72-8F18-403C-91D8-30A6F19F5D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9632"/>
            <a:ext cx="5813946" cy="34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C23DD-773F-4579-A79A-2784546FD2A6}"/>
              </a:ext>
            </a:extLst>
          </p:cNvPr>
          <p:cNvSpPr txBox="1"/>
          <p:nvPr/>
        </p:nvSpPr>
        <p:spPr>
          <a:xfrm>
            <a:off x="6378055" y="1690689"/>
            <a:ext cx="55500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Пропонуємо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письменників-фронтовиків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перечитати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прозу та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поезію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темі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41894-1C2C-4C90-987E-E45F6334D1C6}"/>
              </a:ext>
            </a:extLst>
          </p:cNvPr>
          <p:cNvSpPr txBox="1"/>
          <p:nvPr/>
        </p:nvSpPr>
        <p:spPr>
          <a:xfrm rot="10800000" flipH="1" flipV="1">
            <a:off x="7223062" y="4180994"/>
            <a:ext cx="48006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книжковій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миттєвості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6CDC51-B8F4-4825-94B2-EA44BD54AA97}"/>
              </a:ext>
            </a:extLst>
          </p:cNvPr>
          <p:cNvSpPr txBox="1"/>
          <p:nvPr/>
        </p:nvSpPr>
        <p:spPr>
          <a:xfrm>
            <a:off x="7257180" y="6171050"/>
            <a:ext cx="511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 err="1">
                <a:solidFill>
                  <a:srgbClr val="000000"/>
                </a:solidFill>
                <a:effectLst/>
                <a:latin typeface="Yanone Kaffeesatz"/>
              </a:rPr>
              <a:t>Виконала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Yanone Kaffeesatz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Yanone Kaffeesatz"/>
              </a:rPr>
              <a:t>бібліотекар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Yanone Kaffeesatz"/>
              </a:rPr>
              <a:t> Сердюк Л.В.</a:t>
            </a:r>
            <a:endParaRPr lang="uk-UA" sz="2400" dirty="0"/>
          </a:p>
        </p:txBody>
      </p:sp>
      <p:pic>
        <p:nvPicPr>
          <p:cNvPr id="1028" name="Picture 4" descr="Інститут нацпам'яті про квітку маку як символ перемоги над нацизмом та  незаконність червоних прапорів й «георгіївських стрічок» / Національна  пам'ять">
            <a:extLst>
              <a:ext uri="{FF2B5EF4-FFF2-40B4-BE49-F238E27FC236}">
                <a16:creationId xmlns:a16="http://schemas.microsoft.com/office/drawing/2014/main" id="{664E5C1E-5689-48E0-ADA3-D4E84C6F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5" y="122831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67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523E3D46-2EC1-46B3-AA5F-80DF83B5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8"/>
            <a:ext cx="12192000" cy="68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42A84-E50E-47A1-9E3A-1A3C09CF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Стельмах</a:t>
            </a:r>
            <a:br>
              <a:rPr lang="uk-UA" dirty="0"/>
            </a:br>
            <a:r>
              <a:rPr lang="ru-RU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(1912</a:t>
            </a:r>
            <a:r>
              <a:rPr lang="ru-RU" sz="40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-1983)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На фронті. Німеччина,1944.">
            <a:extLst>
              <a:ext uri="{FF2B5EF4-FFF2-40B4-BE49-F238E27FC236}">
                <a16:creationId xmlns:a16="http://schemas.microsoft.com/office/drawing/2014/main" id="{2BEC3C88-7BE5-4129-A92E-C8DD79C4D0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8" y="2141537"/>
            <a:ext cx="3048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0B774-71C6-42B8-8B82-E455C0CF22F4}"/>
              </a:ext>
            </a:extLst>
          </p:cNvPr>
          <p:cNvSpPr txBox="1"/>
          <p:nvPr/>
        </p:nvSpPr>
        <p:spPr>
          <a:xfrm>
            <a:off x="4725537" y="2288359"/>
            <a:ext cx="6984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1939 року був мобілізований до Червоної армії, учасник німецько-радянської війни. Як солдат-артилерист воював у Білорусі, був двічі поранений.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9DE66016-AA1C-45BF-9E85-1B896D7F1DB5}"/>
              </a:ext>
            </a:extLst>
          </p:cNvPr>
          <p:cNvSpPr/>
          <p:nvPr/>
        </p:nvSpPr>
        <p:spPr>
          <a:xfrm>
            <a:off x="7219666" y="4831307"/>
            <a:ext cx="6823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272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4F4A1E34-7DEF-4333-A0D3-8A0F6D04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08D45-FA3A-487D-9C48-AC78D08D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Під час війни у Воронежі та Уфі вийшли під редакцією М. Рильського дві збірки фронтових віршів Михайла Стельмаха: «Провесінь», «За ясні зорі» (1942); в 1943році — в Уфі надрукована книжка оповідань «Березовий сік» під редакцією Юрія Яновського.</a:t>
            </a:r>
          </a:p>
        </p:txBody>
      </p:sp>
      <p:pic>
        <p:nvPicPr>
          <p:cNvPr id="9220" name="Picture 4" descr="Стельмах. Велика рідня. Книга 2. — Художественная литература - SkyLots  (6565265644)">
            <a:extLst>
              <a:ext uri="{FF2B5EF4-FFF2-40B4-BE49-F238E27FC236}">
                <a16:creationId xmlns:a16="http://schemas.microsoft.com/office/drawing/2014/main" id="{3DC020CD-728A-49C5-9978-0DD8CA6266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5" y="2141537"/>
            <a:ext cx="339948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Чотири броди - АудіоКниги Українською">
            <a:extLst>
              <a:ext uri="{FF2B5EF4-FFF2-40B4-BE49-F238E27FC236}">
                <a16:creationId xmlns:a16="http://schemas.microsoft.com/office/drawing/2014/main" id="{DFD27AA2-A902-453D-94E7-712876E98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08" y="2141537"/>
            <a:ext cx="2761584" cy="41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E4F6AC5F-F5D6-4539-ABF7-AE68EF27D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40" y="2079074"/>
            <a:ext cx="3108555" cy="41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0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B7C169F6-E911-4C01-969B-81BEC465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92561-7542-4410-87DB-D498B687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  </a:t>
            </a:r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Глазовий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1922 – 2004)</a:t>
            </a:r>
            <a:b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C2262-225E-4469-B6D2-A1ED2E4A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884" y="1869743"/>
            <a:ext cx="8160081" cy="29206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0" i="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  22 червня 1941 року зустрів у </a:t>
            </a:r>
            <a:r>
              <a:rPr lang="uk-UA" sz="2400" b="0" i="0" dirty="0" err="1">
                <a:solidFill>
                  <a:srgbClr val="4848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Орші</a:t>
            </a:r>
            <a:r>
              <a:rPr lang="uk-UA" sz="2400" b="0" i="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 Західній Білорусі) досвідченим авіамеханіком. Пізніше майбутній гуморист потрапив до Ленінграду, де </a:t>
            </a:r>
            <a:r>
              <a:rPr lang="uk-UA" sz="2400" b="0" i="0" dirty="0" err="1">
                <a:solidFill>
                  <a:srgbClr val="4848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</a:t>
            </a:r>
            <a:r>
              <a:rPr lang="uk-UA" sz="2400" b="0" i="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усю блокаду – від першого до останнього дня. А вже після цього їхню частину перекинули до Азербайджану ─ приймати літаки, які американці переправляли по ленд-лізу.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42" name="Picture 2" descr="Глазовий Павло Прокопович — Вікіпедія">
            <a:extLst>
              <a:ext uri="{FF2B5EF4-FFF2-40B4-BE49-F238E27FC236}">
                <a16:creationId xmlns:a16="http://schemas.microsoft.com/office/drawing/2014/main" id="{C954BB36-C2B6-4FA1-9047-4A2D5238E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5" y="2928938"/>
            <a:ext cx="23812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EDC79C-96AD-48A1-87D2-61F9029A4560}"/>
              </a:ext>
            </a:extLst>
          </p:cNvPr>
          <p:cNvSpPr txBox="1"/>
          <p:nvPr/>
        </p:nvSpPr>
        <p:spPr>
          <a:xfrm>
            <a:off x="3988558" y="3815129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Друкувався з 1940 року</a:t>
            </a:r>
            <a:r>
              <a:rPr lang="uk-UA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372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C0BAD0AF-2038-410F-AD08-8EA967DAC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7A6E6-F3D4-4911-923E-F65F6F39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Юрій Збанацький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(1914-1994)</a:t>
            </a:r>
          </a:p>
        </p:txBody>
      </p:sp>
      <p:pic>
        <p:nvPicPr>
          <p:cNvPr id="11266" name="Picture 2" descr="Юрій Оліферович Збанацький - Біографія">
            <a:extLst>
              <a:ext uri="{FF2B5EF4-FFF2-40B4-BE49-F238E27FC236}">
                <a16:creationId xmlns:a16="http://schemas.microsoft.com/office/drawing/2014/main" id="{055565EC-A467-4368-85F8-BD5658C378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5" y="3534770"/>
            <a:ext cx="2140144" cy="29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11825D-6CF6-44FA-A20B-C545E444C94D}"/>
              </a:ext>
            </a:extLst>
          </p:cNvPr>
          <p:cNvSpPr txBox="1"/>
          <p:nvPr/>
        </p:nvSpPr>
        <p:spPr>
          <a:xfrm>
            <a:off x="3067268" y="1690688"/>
            <a:ext cx="82865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У роки Вітчизняної війни Юрій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Оліферович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організував партизанський загін, а потім командував великим партизанським з'єднанням імені Щорса. Виданий зрадником, Ю. Збанацький потрапляє до рук німців. За період дев'ятимісячного ув'язнення він пройшов через Чернігівську тюрму,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Яцевський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концтабір, голод і тортури. В осінню ніч 1942 року Юрію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Оліферовичу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вдалося втекти з-за колючого дроту.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6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A92201E4-A097-476E-8D17-5D619680B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02F12-04F6-44E7-BFC3-42CCACA4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9" y="150125"/>
            <a:ext cx="9118079" cy="2004990"/>
          </a:xfrm>
        </p:spPr>
        <p:txBody>
          <a:bodyPr>
            <a:normAutofit fontScale="90000"/>
          </a:bodyPr>
          <a:lstStyle/>
          <a:p>
            <a:r>
              <a:rPr lang="uk-UA" sz="27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Восени 1942 року німці схопили матір письменника Євгенію Вікторівну. Розшукуючи заарештованого сина-підпільника, вона потрапила в гітлерівську тюрму. Ні погрози, ні катування не змусили цю мужню жінку видати сина. Її було страчено. Згодом ці події ляжуть в основу повісті </a:t>
            </a:r>
            <a:r>
              <a:rPr lang="uk-U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7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Єдина»</a:t>
            </a:r>
            <a:endParaRPr lang="uk-UA" dirty="0"/>
          </a:p>
        </p:txBody>
      </p:sp>
      <p:pic>
        <p:nvPicPr>
          <p:cNvPr id="12290" name="Picture 2" descr="Юрій Збанацький «Хвилі. Єдина» | Комітет з Національної премії України  імені Тараса Шевченка">
            <a:extLst>
              <a:ext uri="{FF2B5EF4-FFF2-40B4-BE49-F238E27FC236}">
                <a16:creationId xmlns:a16="http://schemas.microsoft.com/office/drawing/2014/main" id="{7E99B58A-8B36-4C72-81C6-45EA6EC5F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7" y="2770496"/>
            <a:ext cx="2417129" cy="37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еспель">
            <a:extLst>
              <a:ext uri="{FF2B5EF4-FFF2-40B4-BE49-F238E27FC236}">
                <a16:creationId xmlns:a16="http://schemas.microsoft.com/office/drawing/2014/main" id="{E6182723-4A26-4F94-9D57-8B0BB686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39" y="2155115"/>
            <a:ext cx="2206072" cy="34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Юрій Збанацький – биография, книги, отзывы, цитаты">
            <a:extLst>
              <a:ext uri="{FF2B5EF4-FFF2-40B4-BE49-F238E27FC236}">
                <a16:creationId xmlns:a16="http://schemas.microsoft.com/office/drawing/2014/main" id="{4D9C07FF-A4BC-47A8-9204-785D085B7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46" y="471488"/>
            <a:ext cx="2084229" cy="27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Юрій Збанацький Малиновий дзвін 1960 р.: 30 грн. - Товары для школьников  Киев на Olx">
            <a:extLst>
              <a:ext uri="{FF2B5EF4-FFF2-40B4-BE49-F238E27FC236}">
                <a16:creationId xmlns:a16="http://schemas.microsoft.com/office/drawing/2014/main" id="{34729508-50AD-44CB-9583-D05E9AF40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73" y="2770496"/>
            <a:ext cx="2791785" cy="37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5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25A4D1E6-DCF9-407F-A061-1DD3CABF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11D1-F663-440F-BAB5-95E44375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Довженко</a:t>
            </a:r>
            <a:br>
              <a:rPr lang="uk-UA" dirty="0"/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(1894-1956)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DF5BDD4A-7E9C-4C86-ADC4-ABDAC7650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6" y="3333466"/>
            <a:ext cx="3342409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208105-5F01-4195-957C-1F745C6DF749}"/>
              </a:ext>
            </a:extLst>
          </p:cNvPr>
          <p:cNvSpPr txBox="1"/>
          <p:nvPr/>
        </p:nvSpPr>
        <p:spPr>
          <a:xfrm>
            <a:off x="3725838" y="1690688"/>
            <a:ext cx="7738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</a:rPr>
              <a:t>      Під час війни був к</a:t>
            </a:r>
            <a:r>
              <a:rPr lang="uk-UA" sz="2400" b="0" i="0" dirty="0">
                <a:effectLst/>
                <a:latin typeface="times new roman" panose="02020603050405020304" pitchFamily="18" charset="0"/>
              </a:rPr>
              <a:t>ореспондентом газети «</a:t>
            </a:r>
            <a:r>
              <a:rPr lang="uk-UA" sz="2400" b="0" i="0" dirty="0" err="1">
                <a:effectLst/>
                <a:latin typeface="times new roman" panose="02020603050405020304" pitchFamily="18" charset="0"/>
              </a:rPr>
              <a:t>Красная</a:t>
            </a:r>
            <a:r>
              <a:rPr lang="uk-UA" sz="24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uk-UA" sz="2400" b="0" i="0" dirty="0" err="1">
                <a:effectLst/>
                <a:latin typeface="times new roman" panose="02020603050405020304" pitchFamily="18" charset="0"/>
              </a:rPr>
              <a:t>звезда</a:t>
            </a:r>
            <a:r>
              <a:rPr lang="uk-UA" sz="2400" b="0" i="0" dirty="0">
                <a:effectLst/>
                <a:latin typeface="times new roman" panose="02020603050405020304" pitchFamily="18" charset="0"/>
              </a:rPr>
              <a:t>».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Творчі досягнення О. Довженка періоду війни сьогодні є доступними: опублікована «Україна 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статті, виступи, оповідання.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50D84-F6CB-48D6-BC7D-06D0431C99BB}"/>
              </a:ext>
            </a:extLst>
          </p:cNvPr>
          <p:cNvSpPr txBox="1"/>
          <p:nvPr/>
        </p:nvSpPr>
        <p:spPr>
          <a:xfrm>
            <a:off x="4193275" y="4031913"/>
            <a:ext cx="7270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народ,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возвеличення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подвигу,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фашизму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Довженко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кіноповісті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3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8AA27BD3-6751-4BF2-BD40-0388A07AB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E05A0-2458-49A2-B688-69C75FB3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Григорій Тютюнник</a:t>
            </a:r>
            <a:br>
              <a:rPr lang="uk-UA" dirty="0"/>
            </a:br>
            <a:r>
              <a:rPr lang="uk-UA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(1920 - 1961)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15C31-9881-4ECC-B240-48AFE8396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602" y="1842447"/>
            <a:ext cx="6495197" cy="4334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Добровольцем пішов на фронт, був двічі поранений, двічі тікав з полону, брав участь в діях партизанських загонів на території Кіровоградської області і Чехословаччини. Через важкі поранення був комісований, у квітні 1945 року повернувся додому інвалідом війни 2-ї групи.  До кінця життя носив осколок біля серця.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Тютюнник, Григор Михайлович — Википедия">
            <a:extLst>
              <a:ext uri="{FF2B5EF4-FFF2-40B4-BE49-F238E27FC236}">
                <a16:creationId xmlns:a16="http://schemas.microsoft.com/office/drawing/2014/main" id="{2001F8AC-83EA-4802-88B3-D8D450DE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1" y="2345780"/>
            <a:ext cx="2964735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6FB62EF9-8468-4323-92D8-7BC11D06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5C3F8-92A3-4866-9E4B-63F03FE7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AE8B576-8549-4B5C-A978-13FFE5E0B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66" y="2248705"/>
            <a:ext cx="28283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589C9-2A85-410F-82DE-961740FC57AF}"/>
              </a:ext>
            </a:extLst>
          </p:cNvPr>
          <p:cNvSpPr txBox="1"/>
          <p:nvPr/>
        </p:nvSpPr>
        <p:spPr>
          <a:xfrm>
            <a:off x="5080379" y="1841522"/>
            <a:ext cx="60937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Герої роману</a:t>
            </a:r>
            <a:r>
              <a:rPr lang="uk-UA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"Вир"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мешканці села Троянівка — це і непокірний та розбишакуватий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Тимко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чиста в своєму коханні Орися, і красуня Юля, і хазяйновитий дід Йонька — мають своє уявлення про добро і зло... Коли починається Вітчизняна війна, кожен з них поводиться по-своєму, бо кожен має свою правду — хтось беззаперечно стає на бік радянської влади, хтось починає співпрацювати з німцями, а хтось не може зрозуміти, що робити далі.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0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B36EBA65-43BF-4D74-9D76-E7C6C99E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B5BAD-C9F9-4300-9C43-C803517C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Анатолій </a:t>
            </a:r>
            <a:r>
              <a:rPr lang="uk-UA" sz="4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Дімаров</a:t>
            </a:r>
            <a:br>
              <a:rPr lang="uk-UA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(1922 - 2014)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8BB8B-2362-48F1-ACE2-788178CB2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570" y="1690688"/>
            <a:ext cx="6305266" cy="28130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  Воював з червня 1941 року, перший бій прийняв на Дністрі у міста Могилів-Подільський. У 1942-1943 роках був командиром партизанської групи в Ізюмському районі Харківської області. У роки війни отримав чотири поранення, нагороджений медаллю «За бойові заслуги». 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Неопублікована розмова з Анатолієм Дімаровим: Шкодую, що в такий страшний  час жив, коли не можна було писати правду | Українська правда _Життя">
            <a:extLst>
              <a:ext uri="{FF2B5EF4-FFF2-40B4-BE49-F238E27FC236}">
                <a16:creationId xmlns:a16="http://schemas.microsoft.com/office/drawing/2014/main" id="{C8EB1070-B792-4FA8-ADB2-5B46EE06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3" y="1508318"/>
            <a:ext cx="3021202" cy="454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3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FB06C7D9-E0D5-43AE-8691-DE660B8F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C5039-073A-40FE-ACFB-A78DC241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Завантажити книгу Вершини (Анатолій Дімаров) у форматі epub, fb2, rtf,  mobi, pdf на телефон, android, iphone, ipad - Yakaboo.ua">
            <a:extLst>
              <a:ext uri="{FF2B5EF4-FFF2-40B4-BE49-F238E27FC236}">
                <a16:creationId xmlns:a16="http://schemas.microsoft.com/office/drawing/2014/main" id="{0CA72F35-171B-4527-ABE0-9CF0B19F26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888"/>
            <a:ext cx="30651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Анатолий Димаров - Книги / журнали - OLX.ua">
            <a:extLst>
              <a:ext uri="{FF2B5EF4-FFF2-40B4-BE49-F238E27FC236}">
                <a16:creationId xmlns:a16="http://schemas.microsoft.com/office/drawing/2014/main" id="{75A72886-FDE2-4DE2-8B9A-9144B66F5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4" b="42"/>
          <a:stretch/>
        </p:blipFill>
        <p:spPr bwMode="auto">
          <a:xfrm>
            <a:off x="5403660" y="250992"/>
            <a:ext cx="6142346" cy="357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Лучшие книги Анатолия Димарова">
            <a:extLst>
              <a:ext uri="{FF2B5EF4-FFF2-40B4-BE49-F238E27FC236}">
                <a16:creationId xmlns:a16="http://schemas.microsoft.com/office/drawing/2014/main" id="{BBC8B75A-285D-499F-9D52-C504278E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00" y="250992"/>
            <a:ext cx="2213354" cy="33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Книга «На коні й під конем» Анатолий Димаров купить на YAKABOO.ua |  978-966-923-026-3">
            <a:extLst>
              <a:ext uri="{FF2B5EF4-FFF2-40B4-BE49-F238E27FC236}">
                <a16:creationId xmlns:a16="http://schemas.microsoft.com/office/drawing/2014/main" id="{764C2983-E4C4-4954-B889-D5A0F813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39" y="2472342"/>
            <a:ext cx="2756444" cy="41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Анатолий Димаров - книги, купить онлайн в Киеве и Украине | Book24">
            <a:extLst>
              <a:ext uri="{FF2B5EF4-FFF2-40B4-BE49-F238E27FC236}">
                <a16:creationId xmlns:a16="http://schemas.microsoft.com/office/drawing/2014/main" id="{09FA72CB-BF30-419B-AD01-F341DEBB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020" y="2819384"/>
            <a:ext cx="2922980" cy="41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ії &quot;Ніколи знову!&quot; (2 варіант)">
            <a:extLst>
              <a:ext uri="{FF2B5EF4-FFF2-40B4-BE49-F238E27FC236}">
                <a16:creationId xmlns:a16="http://schemas.microsoft.com/office/drawing/2014/main" id="{A41BF9FA-7336-450D-8430-13251BFE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72DFF-7BB8-48C3-9C5C-67AF8ED7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2C695-2D19-4FD8-979B-3AB65E9E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007" y="1883391"/>
            <a:ext cx="8869908" cy="4143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99D47-FF53-4DCD-B1D4-A7178B068071}"/>
              </a:ext>
            </a:extLst>
          </p:cNvPr>
          <p:cNvSpPr txBox="1"/>
          <p:nvPr/>
        </p:nvSpPr>
        <p:spPr>
          <a:xfrm>
            <a:off x="204716" y="2320119"/>
            <a:ext cx="8652681" cy="2064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spc="75" dirty="0">
                <a:solidFill>
                  <a:srgbClr val="46464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Письменники-фронтовики - це окреме покоління героїчних особистостей, які зазнали на собі тяготи воєнного та повоєнного періоду. Деякі з них загинули на фронті, інші прожили довше і померли, як то кажуть, не від старості, а від старих ран.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09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FC841065-9A3E-48D2-9172-A0DFEA69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2D80A-E0D8-43FD-B94E-65ADA560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Бондарєв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1924 - 2020)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Юрий Васильевич Бондарев - забытый режимом, но всё равно живой! 96 лет  знаменитому писателю.">
            <a:extLst>
              <a:ext uri="{FF2B5EF4-FFF2-40B4-BE49-F238E27FC236}">
                <a16:creationId xmlns:a16="http://schemas.microsoft.com/office/drawing/2014/main" id="{03CECFBC-7074-418C-BB8F-19F8FCC27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662"/>
            <a:ext cx="63678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2A2B4-B515-44B1-AF47-5B08125C7D40}"/>
              </a:ext>
            </a:extLst>
          </p:cNvPr>
          <p:cNvSpPr txBox="1"/>
          <p:nvPr/>
        </p:nvSpPr>
        <p:spPr>
          <a:xfrm>
            <a:off x="7126407" y="2506662"/>
            <a:ext cx="42273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У 1942-1944 роках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воював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Сталінградом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Карпатах, брав участь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форсуванні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медаллю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відвагу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8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766BBB74-94B0-42FA-A104-F2243994E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86A64-A8B5-40C6-82E1-241F02ED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1204" cy="1325563"/>
          </a:xfrm>
        </p:spPr>
        <p:txBody>
          <a:bodyPr>
            <a:normAutofit/>
          </a:bodyPr>
          <a:lstStyle/>
          <a:p>
            <a:pPr algn="just"/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За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твором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Юрія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Бондарева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знято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b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Батальйони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просять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вогню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2" name="Picture 14" descr="Батальоны просят огня (фильм) — Википедия">
            <a:extLst>
              <a:ext uri="{FF2B5EF4-FFF2-40B4-BE49-F238E27FC236}">
                <a16:creationId xmlns:a16="http://schemas.microsoft.com/office/drawing/2014/main" id="{E82A6EDC-E27F-4673-89E4-5008A511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934" y="1372453"/>
            <a:ext cx="1981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Батальоны просят огня">
            <a:extLst>
              <a:ext uri="{FF2B5EF4-FFF2-40B4-BE49-F238E27FC236}">
                <a16:creationId xmlns:a16="http://schemas.microsoft.com/office/drawing/2014/main" id="{31671253-5C2C-4AA8-8FAF-3FBB340396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4" y="2344240"/>
            <a:ext cx="26891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Батальоны просят огня | Фильмы | Онлайн-кинотеатр &quot;Мосфильма&quot;">
            <a:extLst>
              <a:ext uri="{FF2B5EF4-FFF2-40B4-BE49-F238E27FC236}">
                <a16:creationId xmlns:a16="http://schemas.microsoft.com/office/drawing/2014/main" id="{C3DD0DB8-CDF7-4DBE-BF08-9F39D3FD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56" y="1643915"/>
            <a:ext cx="16383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Батальоны просят огня&quot; – честно о страшном : Включи настроение">
            <a:extLst>
              <a:ext uri="{FF2B5EF4-FFF2-40B4-BE49-F238E27FC236}">
                <a16:creationId xmlns:a16="http://schemas.microsoft.com/office/drawing/2014/main" id="{D0CF99C3-DA6B-4057-81D8-C93C5C2F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756" y="48926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Picture 22" descr="Батальоны просят огня (1985) - актеры и роли - Борислав Брондуков -  советские фильмы - Кино-Театр.РУ">
            <a:extLst>
              <a:ext uri="{FF2B5EF4-FFF2-40B4-BE49-F238E27FC236}">
                <a16:creationId xmlns:a16="http://schemas.microsoft.com/office/drawing/2014/main" id="{A923F4E9-C67B-4308-AC07-3E684C48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95" y="451990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82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DB6EA7B6-C27B-4FE7-BC68-C2A0D2EC2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A5583-982E-4EE4-8B94-B8617B72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39567" cy="110883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Сосюра </a:t>
            </a:r>
            <a:br>
              <a:rPr lang="uk-UA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(1898-1965)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696F7-3C60-46C0-AA97-D7F915CE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077" y="1473958"/>
            <a:ext cx="8123553" cy="470300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В.М. Сосюра народився на станції Дебальцеве (Донбас). Навчався у ремісницькому училищі, потім в сільськогосподарській школі. Працював на содовому заводі та в шахті. Брав участь у громадянській війні. По закінченні громадянської війни вчився в Комуністичному університеті в Харкові (1922—1923) і на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робфаці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Харківському інституті народної освіти (1923—1925).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роки Другої світової війни Володимир Сосюра працював військовим кореспондентом газети «За честь Батьківщини», перебував на Воронезькому та І Українському фронтах. Поет друкував свої твори у фронтових і армійських газетах.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Після війни займався літературною діяльністю.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Презентація на тему Сосюра Володимир Миколайович — презентації з  української літератури | GDZ4YOU">
            <a:extLst>
              <a:ext uri="{FF2B5EF4-FFF2-40B4-BE49-F238E27FC236}">
                <a16:creationId xmlns:a16="http://schemas.microsoft.com/office/drawing/2014/main" id="{96C1A56A-915C-413F-A8D6-8A3FEB1A5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r="44726"/>
          <a:stretch/>
        </p:blipFill>
        <p:spPr bwMode="auto">
          <a:xfrm>
            <a:off x="274369" y="2253232"/>
            <a:ext cx="3519709" cy="46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81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7EF9B141-ACB8-4E1B-8D6F-3A2B2871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F4081-039A-4864-9D1C-31291629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940" y="365126"/>
            <a:ext cx="3369860" cy="31591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4CF4C-E29C-45BC-BB1B-8907CA5F2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406" y="365126"/>
            <a:ext cx="6886433" cy="53940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Слава тому,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бою за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вітчизну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твердо 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тримає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окрилений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стяг,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навалу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залізну</a:t>
            </a:r>
            <a:endParaRPr lang="ru-RU" sz="320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там, на фронтах. тут, 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утилу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Слава тому,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огненній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зливі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неправду і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млу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єднає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священній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пориві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на фронтах і в </a:t>
            </a:r>
            <a:r>
              <a:rPr lang="ru-RU" sz="320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тилу</a:t>
            </a:r>
            <a:r>
              <a:rPr lang="ru-RU" sz="32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1941р.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52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35F37-8809-456D-B3A9-AE21BA46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C5886C66-A066-42B5-89C1-0D3E9E8BF0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916" cy="68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31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CDDDB-45F3-497B-BA26-0B74AED2F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Що означає червоний мак і чому саме він став символом жертв війни в Україні  | То є Львів.">
            <a:extLst>
              <a:ext uri="{FF2B5EF4-FFF2-40B4-BE49-F238E27FC236}">
                <a16:creationId xmlns:a16="http://schemas.microsoft.com/office/drawing/2014/main" id="{E68C699F-3B38-4096-9F2D-B73B23DAC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8250" cy="69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EEBCF-9349-400F-AB64-F08ED3297AE4}"/>
              </a:ext>
            </a:extLst>
          </p:cNvPr>
          <p:cNvSpPr txBox="1"/>
          <p:nvPr/>
        </p:nvSpPr>
        <p:spPr>
          <a:xfrm>
            <a:off x="3643952" y="365125"/>
            <a:ext cx="66498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Іван Багряний </a:t>
            </a:r>
            <a:b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(1906-1963) 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" name="Picture 2" descr="Іван Багряний — Вікіпедія">
            <a:extLst>
              <a:ext uri="{FF2B5EF4-FFF2-40B4-BE49-F238E27FC236}">
                <a16:creationId xmlns:a16="http://schemas.microsoft.com/office/drawing/2014/main" id="{F71FE12F-CA9C-4333-966B-AE677B31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8" y="3796577"/>
            <a:ext cx="1849646" cy="28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E0B628-FE88-45C9-BA5D-2C7B6DF5E4AA}"/>
              </a:ext>
            </a:extLst>
          </p:cNvPr>
          <p:cNvSpPr txBox="1"/>
          <p:nvPr/>
        </p:nvSpPr>
        <p:spPr>
          <a:xfrm>
            <a:off x="2906973" y="1811675"/>
            <a:ext cx="9021170" cy="422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Під час Другої світової війни Багряний співробітничав з Організацією українських націоналістів (як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мельниківців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так і бандерівців) і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Іван Багряний працював у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референтурі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пропаганди, писав пісні на патріотичні теми, статті різноманітного характеру, малював  карикатури й плакати агітаційного призначення. Одночасно він брав участь у створенні Української Головної Ради    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Ради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(УГВР), у розробці її програмових документів.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Після війни емігрував до Німеччини.</a:t>
            </a:r>
          </a:p>
        </p:txBody>
      </p:sp>
    </p:spTree>
    <p:extLst>
      <p:ext uri="{BB962C8B-B14F-4D97-AF65-F5344CB8AC3E}">
        <p14:creationId xmlns:p14="http://schemas.microsoft.com/office/powerpoint/2010/main" val="180720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CEB73-95A1-4A96-A5AF-1794A188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1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27F3A-FD5B-426C-B1BE-EA82663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690" y="532263"/>
            <a:ext cx="8242110" cy="1158425"/>
          </a:xfrm>
        </p:spPr>
        <p:txBody>
          <a:bodyPr/>
          <a:lstStyle/>
          <a:p>
            <a:pPr algn="ctr"/>
            <a:r>
              <a:rPr lang="uk-UA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біжить над </a:t>
            </a:r>
            <a:r>
              <a:rPr lang="uk-UA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прірвою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юдина біжить над прірвою - зображення 1">
            <a:extLst>
              <a:ext uri="{FF2B5EF4-FFF2-40B4-BE49-F238E27FC236}">
                <a16:creationId xmlns:a16="http://schemas.microsoft.com/office/drawing/2014/main" id="{F882CBB3-EDAE-4AC5-BC0F-922F750002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3" y="2418329"/>
            <a:ext cx="31101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1BCF0-1ED6-49E4-918A-71D7E016B32D}"/>
              </a:ext>
            </a:extLst>
          </p:cNvPr>
          <p:cNvSpPr txBox="1"/>
          <p:nvPr/>
        </p:nvSpPr>
        <p:spPr>
          <a:xfrm>
            <a:off x="4681182" y="1921160"/>
            <a:ext cx="61926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    </a:t>
            </a:r>
            <a:r>
              <a:rPr lang="uk-UA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  багато в чому автобіографічний. У центрі його – образ архітектора Максима, який зазнав знущань у часи сталінщини, але і в роки фашистської окупації не змирився з ідеологією нових господарів. Поневіряння по прифронтових тюрмах, допити… Врешті Максимові вдається втекти, кілька разів він ледь не гине у дорозі. У дорозі над прірвою…  </a:t>
            </a:r>
            <a:r>
              <a:rPr lang="uk-UA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     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8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B6F675ED-F7C5-4A3B-A182-BF1864B9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7C3C2-6CEA-4D67-9B3F-97C3B115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304" y="1978925"/>
            <a:ext cx="8052180" cy="1897039"/>
          </a:xfrm>
        </p:spPr>
        <p:txBody>
          <a:bodyPr>
            <a:noAutofit/>
          </a:bodyPr>
          <a:lstStyle/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 один із найкращих пригодницьких романів в українській літературі ХХ ст., у якому автор зумів показати жорстокість і ницість тоталітарного режиму на прикладі долі однієї людини. </a:t>
            </a:r>
            <a:b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Головний герой твору, молодий український інженер-авіатор Григорій Многогрішний, правнук гетьмана Дем’яна Многогрішного, знаходить у собі сили кинути виклик страшній системі, витримати надважкі випробування, перемогти відчай і безвихідь, вистояти та зберегти людяність, долаючи перепони на шляху до щастя.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Тигролови">
            <a:extLst>
              <a:ext uri="{FF2B5EF4-FFF2-40B4-BE49-F238E27FC236}">
                <a16:creationId xmlns:a16="http://schemas.microsoft.com/office/drawing/2014/main" id="{D63650D7-9143-4150-857F-DF34CB5485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8" y="2141537"/>
            <a:ext cx="27421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C7296D-5120-488F-BCD1-DE165EC18C54}"/>
              </a:ext>
            </a:extLst>
          </p:cNvPr>
          <p:cNvSpPr txBox="1"/>
          <p:nvPr/>
        </p:nvSpPr>
        <p:spPr>
          <a:xfrm>
            <a:off x="5585348" y="540267"/>
            <a:ext cx="33812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Тигролови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81060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1ACD228E-F326-4D9D-9B06-4F09A0BB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C3FFB-EB4D-43FB-9D6B-586DE026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uk-UA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Микола Трублаїні</a:t>
            </a:r>
            <a:b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(1907- </a:t>
            </a:r>
            <a:r>
              <a:rPr kumimoji="0" lang="uk-UA" sz="44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жовтня 1941)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506C5-973C-49CD-AFD0-D0F83CD80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839" y="1802215"/>
            <a:ext cx="7627961" cy="2974501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З перших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кореспондент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«Знамя Родины». Смертельно поранений у бою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1941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року, помер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1941 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року в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санітарному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потязі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братській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могилі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недалеко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Ровеньки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Луганської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обл.</a:t>
            </a:r>
          </a:p>
          <a:p>
            <a:pPr marL="0" indent="0" algn="just">
              <a:buNone/>
            </a:pPr>
            <a:endParaRPr lang="uk-UA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1FEBBBB-1FB2-476D-8FCA-6CD7C91C6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1" y="1802215"/>
            <a:ext cx="2417360" cy="350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50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D6E6FAAC-DDFC-4A2A-8621-AD5D647C9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BD21D-BCE1-45C0-AD29-81302140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Шхуна Колумб</a:t>
            </a:r>
          </a:p>
        </p:txBody>
      </p:sp>
      <p:pic>
        <p:nvPicPr>
          <p:cNvPr id="2050" name="Picture 2" descr="Купити книгу Шхуна &quot;Колумб&quot; (Микола Трублаїні) - 978-611-01-1607-7 |  Інтернет-магазин Yakaboo.ua">
            <a:extLst>
              <a:ext uri="{FF2B5EF4-FFF2-40B4-BE49-F238E27FC236}">
                <a16:creationId xmlns:a16="http://schemas.microsoft.com/office/drawing/2014/main" id="{DFAF31CC-5B00-4B35-8497-86698E8926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2254554"/>
            <a:ext cx="2456597" cy="35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AD799-6E48-40A5-BED2-3BEFE3368EE9}"/>
              </a:ext>
            </a:extLst>
          </p:cNvPr>
          <p:cNvSpPr txBox="1"/>
          <p:nvPr/>
        </p:nvSpPr>
        <p:spPr>
          <a:xfrm>
            <a:off x="3098041" y="1433015"/>
            <a:ext cx="86390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На невеличкому острові Лебединий професор Ананьєв знаходить запаси торіанітового піску, з якого можна добути багато гелію, надзвичайно потрібного для військової справи. Професор на порозі великих </a:t>
            </a:r>
            <a:r>
              <a:rPr lang="uk-UA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відкриттів</a:t>
            </a:r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Але про його наміри дізнається секретна служба ворожої держави, яка хоче вивідати таємницю видобутку цього газу й знищити автора проекту. На заваді підступним планам стають юні острів’яни. Героям доведеться пройти через жорстокі випробування та докласти неаби­яких зусиль, щоб викрити й перемогти злочинців. </a:t>
            </a:r>
          </a:p>
          <a:p>
            <a:pPr algn="just"/>
            <a:r>
              <a:rPr lang="uk-U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 містить багато пізнавального матеріалу і буде цікавою для любителів морської романтики та небезпечних пригод.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1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A1C7A462-A411-4C90-8675-15FA0E055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68B6B-4678-46EB-B86D-5162B9A6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Олесь Гончар</a:t>
            </a: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(1918 — 1995)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Роки Другої світової війни">
            <a:extLst>
              <a:ext uri="{FF2B5EF4-FFF2-40B4-BE49-F238E27FC236}">
                <a16:creationId xmlns:a16="http://schemas.microsoft.com/office/drawing/2014/main" id="{9E1E78BC-8848-4151-9D71-DF8F6D57B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4" y="2627431"/>
            <a:ext cx="23050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2467E3-CC82-4333-8241-CA3D105A695F}"/>
              </a:ext>
            </a:extLst>
          </p:cNvPr>
          <p:cNvSpPr txBox="1"/>
          <p:nvPr/>
        </p:nvSpPr>
        <p:spPr>
          <a:xfrm>
            <a:off x="2499104" y="1883390"/>
            <a:ext cx="91287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   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червні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1941 р. Олесь Гончар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студентського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батальйону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пішов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добровольцем на фронт.</a:t>
            </a:r>
            <a:r>
              <a:rPr lang="ru-RU" sz="2400" dirty="0">
                <a:solidFill>
                  <a:srgbClr val="000000"/>
                </a:solidFill>
                <a:latin typeface="Yanone Kaffeesatz"/>
              </a:rPr>
              <a:t>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Yanone Kaffeesatz"/>
              </a:rPr>
              <a:t>   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Попав у полон,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1943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Війну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закінчив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старшим сержантом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посаді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старшини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мінометної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батареї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бойові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заслуги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нагороджений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орденами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Червоної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Зірки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Слави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3-го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ступеня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трьома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медалями «За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відвагу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поранений.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Перемогу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зустрів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Празі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8507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аблоны на тему “Война” для презентаций powerpoint, скачать бесплатно">
            <a:extLst>
              <a:ext uri="{FF2B5EF4-FFF2-40B4-BE49-F238E27FC236}">
                <a16:creationId xmlns:a16="http://schemas.microsoft.com/office/drawing/2014/main" id="{D500A6C0-3D50-4A88-9C47-D4EC262D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C6CFB-E113-4346-B9B5-3E225EF2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про війну</a:t>
            </a:r>
          </a:p>
        </p:txBody>
      </p:sp>
      <p:pic>
        <p:nvPicPr>
          <p:cNvPr id="7170" name="Picture 2" descr="Завантажити книгу Модри Камень (Олесь Гончар) у форматі epub, fb2, rtf,  mobi, pdf на телефон, android, iphone, ipad - Yakaboo.ua">
            <a:extLst>
              <a:ext uri="{FF2B5EF4-FFF2-40B4-BE49-F238E27FC236}">
                <a16:creationId xmlns:a16="http://schemas.microsoft.com/office/drawing/2014/main" id="{3251697D-CCDF-4C62-AACA-768657F368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333"/>
            <a:ext cx="30651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рапороносці - АудіоКниги Українською">
            <a:extLst>
              <a:ext uri="{FF2B5EF4-FFF2-40B4-BE49-F238E27FC236}">
                <a16:creationId xmlns:a16="http://schemas.microsoft.com/office/drawing/2014/main" id="{157B46E7-687C-40D3-800D-32593C07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07" y="2246158"/>
            <a:ext cx="2831144" cy="424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Олесь Гончар.Земля гуде — Повести, рассказы - SkyLots (6481819370)">
            <a:extLst>
              <a:ext uri="{FF2B5EF4-FFF2-40B4-BE49-F238E27FC236}">
                <a16:creationId xmlns:a16="http://schemas.microsoft.com/office/drawing/2014/main" id="{51F1AE20-195A-45D2-BD08-45A691B6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660" y="195333"/>
            <a:ext cx="2516743" cy="33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Гончар, Олесь. Нескорена полтавчанка (Земля гуде) » Retrokniga">
            <a:extLst>
              <a:ext uri="{FF2B5EF4-FFF2-40B4-BE49-F238E27FC236}">
                <a16:creationId xmlns:a16="http://schemas.microsoft.com/office/drawing/2014/main" id="{0AD84977-E3F6-4368-AE5D-94489AA7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35" y="1522165"/>
            <a:ext cx="32004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F7D24DD0-6BFE-439E-99B3-166709BF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11" y="3064267"/>
            <a:ext cx="2411705" cy="36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3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1318</Words>
  <Application>Microsoft Office PowerPoint</Application>
  <PresentationFormat>Широкоэкранный</PresentationFormat>
  <Paragraphs>60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times new roman</vt:lpstr>
      <vt:lpstr>times new roman</vt:lpstr>
      <vt:lpstr>Verdana</vt:lpstr>
      <vt:lpstr>Yanone Kaffeesatz</vt:lpstr>
      <vt:lpstr>Тема Office</vt:lpstr>
      <vt:lpstr> ПИСЬМЕННИКИ ФРОНТОВИКИ  ТА ЇХ КНИЖКИ ПРО ВІЙНУ </vt:lpstr>
      <vt:lpstr>Презентация PowerPoint</vt:lpstr>
      <vt:lpstr>Презентация PowerPoint</vt:lpstr>
      <vt:lpstr>Людина біжить над прірвою</vt:lpstr>
      <vt:lpstr>      Роман один із найкращих пригодницьких романів в українській літературі ХХ ст., у якому автор зумів показати жорстокість і ницість тоталітарного режиму на прикладі долі однієї людини.      Головний герой твору, молодий український інженер-авіатор Григорій Многогрішний, правнук гетьмана Дем’яна Многогрішного, знаходить у собі сили кинути виклик страшній системі, витримати надважкі випробування, перемогти відчай і безвихідь, вистояти та зберегти людяність, долаючи перепони на шляху до щастя.</vt:lpstr>
      <vt:lpstr>Микола Трублаїні  (1907- 5 жовтня 1941)</vt:lpstr>
      <vt:lpstr>Шхуна Колумб</vt:lpstr>
      <vt:lpstr>Олесь Гончар (1918 — 1995)</vt:lpstr>
      <vt:lpstr>Твори про війну</vt:lpstr>
      <vt:lpstr>Михайло Стельмах  (1912-1983)</vt:lpstr>
      <vt:lpstr>     Під час війни у Воронежі та Уфі вийшли під редакцією М. Рильського дві збірки фронтових віршів Михайла Стельмаха: «Провесінь», «За ясні зорі» (1942); в 1943році — в Уфі надрукована книжка оповідань «Березовий сік» під редакцією Юрія Яновського.</vt:lpstr>
      <vt:lpstr> Павло  Глазовий (1922 – 2004) </vt:lpstr>
      <vt:lpstr>Юрій Збанацький (1914-1994)</vt:lpstr>
      <vt:lpstr>      Восени 1942 року німці схопили матір письменника Євгенію Вікторівну. Розшукуючи заарештованого сина-підпільника, вона потрапила в гітлерівську тюрму. Ні погрози, ні катування не змусили цю мужню жінку видати сина. Її було страчено. Згодом ці події ляжуть в основу повісті «Єдина»</vt:lpstr>
      <vt:lpstr>Олександр Довженко (1894-1956)</vt:lpstr>
      <vt:lpstr>Григорій Тютюнник (1920 - 1961)</vt:lpstr>
      <vt:lpstr>ВИР</vt:lpstr>
      <vt:lpstr>Анатолій Дімаров  (1922 - 2014)</vt:lpstr>
      <vt:lpstr>Презентация PowerPoint</vt:lpstr>
      <vt:lpstr>Юрій Бондарєв (1924 - 2020)</vt:lpstr>
      <vt:lpstr>     За твором Юрія Бондарева знято художній фільм   «Батальйони просять вогню»</vt:lpstr>
      <vt:lpstr>Володимир Сосюра   (1898-1965)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38</cp:revision>
  <dcterms:created xsi:type="dcterms:W3CDTF">2021-05-07T20:56:51Z</dcterms:created>
  <dcterms:modified xsi:type="dcterms:W3CDTF">2021-05-10T23:32:04Z</dcterms:modified>
</cp:coreProperties>
</file>